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10"/>
  </p:notesMasterIdLst>
  <p:sldIdLst>
    <p:sldId id="256" r:id="rId2"/>
    <p:sldId id="257" r:id="rId3"/>
    <p:sldId id="262" r:id="rId4"/>
    <p:sldId id="258" r:id="rId5"/>
    <p:sldId id="263" r:id="rId6"/>
    <p:sldId id="259" r:id="rId7"/>
    <p:sldId id="260" r:id="rId8"/>
    <p:sldId id="264" r:id="rId9"/>
  </p:sldIdLst>
  <p:sldSz cx="20104100" cy="11309350"/>
  <p:notesSz cx="20104100" cy="113093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31859C"/>
    <a:srgbClr val="3C1749"/>
    <a:srgbClr val="15081B"/>
    <a:srgbClr val="044A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94660"/>
  </p:normalViewPr>
  <p:slideViewPr>
    <p:cSldViewPr snapToGrid="0">
      <p:cViewPr varScale="1">
        <p:scale>
          <a:sx n="50" d="100"/>
          <a:sy n="50" d="100"/>
        </p:scale>
        <p:origin x="672" y="293"/>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jpeg>
</file>

<file path=ppt/media/image4.pn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7646795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2" name="Google Shape;42;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36958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 name="Google Shape;51;p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0626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60" name="Google Shape;60;p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0105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0" name="Google Shape;70;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3865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7: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9" name="Google Shape;79;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2403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transition spd="med" advClick="0" advTm="3000">
    <p:split dir="in"/>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1348515" y="3524364"/>
            <a:ext cx="6391909" cy="629348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1950" b="0" i="0">
                <a:solidFill>
                  <a:schemeClr val="lt1"/>
                </a:solidFill>
                <a:latin typeface="Arial"/>
                <a:ea typeface="Arial"/>
                <a:cs typeface="Arial"/>
                <a:sym typeface="Aria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1" name="Google Shape;21;p3"/>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2" name="Google Shape;22;p3"/>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transition spd="med" advClick="0" advTm="3000">
    <p:split dir="in"/>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5"/>
        <p:cNvGrpSpPr/>
        <p:nvPr/>
      </p:nvGrpSpPr>
      <p:grpSpPr>
        <a:xfrm>
          <a:off x="0" y="0"/>
          <a:ext cx="0" cy="0"/>
          <a:chOff x="0" y="0"/>
          <a:chExt cx="0" cy="0"/>
        </a:xfrm>
      </p:grpSpPr>
      <p:sp>
        <p:nvSpPr>
          <p:cNvPr id="26" name="Google Shape;26;p4"/>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transition spd="med" advClick="0" advTm="3000">
    <p:split dir="in"/>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
        <p:cNvGrpSpPr/>
        <p:nvPr/>
      </p:nvGrpSpPr>
      <p:grpSpPr>
        <a:xfrm>
          <a:off x="0" y="0"/>
          <a:ext cx="0" cy="0"/>
          <a:chOff x="0" y="0"/>
          <a:chExt cx="0" cy="0"/>
        </a:xfrm>
      </p:grpSpPr>
      <p:sp>
        <p:nvSpPr>
          <p:cNvPr id="35" name="Google Shape;35;p6"/>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6"/>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transition spd="med" advClick="0" advTm="3000">
    <p:split dir="in"/>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 name="Google Shape;7;p1"/>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6600" b="1" i="0" u="none" strike="noStrike" cap="none">
                <a:solidFill>
                  <a:srgbClr val="CC0099"/>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1"/>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rtl="0">
              <a:lnSpc>
                <a:spcPct val="100000"/>
              </a:lnSpc>
              <a:spcBef>
                <a:spcPts val="0"/>
              </a:spcBef>
              <a:buNone/>
              <a:defRPr sz="1950" b="0" i="0" u="none">
                <a:solidFill>
                  <a:srgbClr val="A7AAB2"/>
                </a:solidFill>
                <a:latin typeface="Trebuchet MS"/>
                <a:ea typeface="Trebuchet MS"/>
                <a:cs typeface="Trebuchet MS"/>
                <a:sym typeface="Trebuchet MS"/>
              </a:defRPr>
            </a:lvl1pPr>
            <a:lvl2pPr marL="48260" marR="0" lvl="1" indent="0" algn="l" rtl="0">
              <a:lnSpc>
                <a:spcPct val="100000"/>
              </a:lnSpc>
              <a:spcBef>
                <a:spcPts val="0"/>
              </a:spcBef>
              <a:buNone/>
              <a:defRPr sz="1950" b="0" i="0" u="none">
                <a:solidFill>
                  <a:srgbClr val="A7AAB2"/>
                </a:solidFill>
                <a:latin typeface="Trebuchet MS"/>
                <a:ea typeface="Trebuchet MS"/>
                <a:cs typeface="Trebuchet MS"/>
                <a:sym typeface="Trebuchet MS"/>
              </a:defRPr>
            </a:lvl2pPr>
            <a:lvl3pPr marL="48260" marR="0" lvl="2" indent="0" algn="l" rtl="0">
              <a:lnSpc>
                <a:spcPct val="100000"/>
              </a:lnSpc>
              <a:spcBef>
                <a:spcPts val="0"/>
              </a:spcBef>
              <a:buNone/>
              <a:defRPr sz="1950" b="0" i="0" u="none">
                <a:solidFill>
                  <a:srgbClr val="A7AAB2"/>
                </a:solidFill>
                <a:latin typeface="Trebuchet MS"/>
                <a:ea typeface="Trebuchet MS"/>
                <a:cs typeface="Trebuchet MS"/>
                <a:sym typeface="Trebuchet MS"/>
              </a:defRPr>
            </a:lvl3pPr>
            <a:lvl4pPr marL="48260" marR="0" lvl="3" indent="0" algn="l" rtl="0">
              <a:lnSpc>
                <a:spcPct val="100000"/>
              </a:lnSpc>
              <a:spcBef>
                <a:spcPts val="0"/>
              </a:spcBef>
              <a:buNone/>
              <a:defRPr sz="1950" b="0" i="0" u="none">
                <a:solidFill>
                  <a:srgbClr val="A7AAB2"/>
                </a:solidFill>
                <a:latin typeface="Trebuchet MS"/>
                <a:ea typeface="Trebuchet MS"/>
                <a:cs typeface="Trebuchet MS"/>
                <a:sym typeface="Trebuchet MS"/>
              </a:defRPr>
            </a:lvl4pPr>
            <a:lvl5pPr marL="48260" marR="0" lvl="4" indent="0" algn="l" rtl="0">
              <a:lnSpc>
                <a:spcPct val="100000"/>
              </a:lnSpc>
              <a:spcBef>
                <a:spcPts val="0"/>
              </a:spcBef>
              <a:buNone/>
              <a:defRPr sz="1950" b="0" i="0" u="none">
                <a:solidFill>
                  <a:srgbClr val="A7AAB2"/>
                </a:solidFill>
                <a:latin typeface="Trebuchet MS"/>
                <a:ea typeface="Trebuchet MS"/>
                <a:cs typeface="Trebuchet MS"/>
                <a:sym typeface="Trebuchet MS"/>
              </a:defRPr>
            </a:lvl5pPr>
            <a:lvl6pPr marL="48260" marR="0" lvl="5" indent="0" algn="l" rtl="0">
              <a:lnSpc>
                <a:spcPct val="100000"/>
              </a:lnSpc>
              <a:spcBef>
                <a:spcPts val="0"/>
              </a:spcBef>
              <a:buNone/>
              <a:defRPr sz="1950" b="0" i="0" u="none">
                <a:solidFill>
                  <a:srgbClr val="A7AAB2"/>
                </a:solidFill>
                <a:latin typeface="Trebuchet MS"/>
                <a:ea typeface="Trebuchet MS"/>
                <a:cs typeface="Trebuchet MS"/>
                <a:sym typeface="Trebuchet MS"/>
              </a:defRPr>
            </a:lvl6pPr>
            <a:lvl7pPr marL="48260" marR="0" lvl="6" indent="0" algn="l" rtl="0">
              <a:lnSpc>
                <a:spcPct val="100000"/>
              </a:lnSpc>
              <a:spcBef>
                <a:spcPts val="0"/>
              </a:spcBef>
              <a:buNone/>
              <a:defRPr sz="1950" b="0" i="0" u="none">
                <a:solidFill>
                  <a:srgbClr val="A7AAB2"/>
                </a:solidFill>
                <a:latin typeface="Trebuchet MS"/>
                <a:ea typeface="Trebuchet MS"/>
                <a:cs typeface="Trebuchet MS"/>
                <a:sym typeface="Trebuchet MS"/>
              </a:defRPr>
            </a:lvl7pPr>
            <a:lvl8pPr marL="48260" marR="0" lvl="7" indent="0" algn="l" rtl="0">
              <a:lnSpc>
                <a:spcPct val="100000"/>
              </a:lnSpc>
              <a:spcBef>
                <a:spcPts val="0"/>
              </a:spcBef>
              <a:buNone/>
              <a:defRPr sz="1950" b="0" i="0" u="none">
                <a:solidFill>
                  <a:srgbClr val="A7AAB2"/>
                </a:solidFill>
                <a:latin typeface="Trebuchet MS"/>
                <a:ea typeface="Trebuchet MS"/>
                <a:cs typeface="Trebuchet MS"/>
                <a:sym typeface="Trebuchet MS"/>
              </a:defRPr>
            </a:lvl8pPr>
            <a:lvl9pPr marL="48260" marR="0" lvl="8" indent="0" algn="l" rtl="0">
              <a:lnSpc>
                <a:spcPct val="100000"/>
              </a:lnSpc>
              <a:spcBef>
                <a:spcPts val="0"/>
              </a:spcBef>
              <a:buNone/>
              <a:defRPr sz="1950" b="0" i="0" u="none">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Lst>
  <p:transition spd="med" advClick="0" advTm="3000">
    <p:split dir="in"/>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7"/>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45" name="Google Shape;45;p7"/>
          <p:cNvSpPr txBox="1"/>
          <p:nvPr/>
        </p:nvSpPr>
        <p:spPr>
          <a:xfrm>
            <a:off x="1113776" y="4587517"/>
            <a:ext cx="12369000" cy="1693392"/>
          </a:xfrm>
          <a:prstGeom prst="rect">
            <a:avLst/>
          </a:prstGeom>
          <a:noFill/>
          <a:ln>
            <a:noFill/>
          </a:ln>
        </p:spPr>
        <p:txBody>
          <a:bodyPr spcFirstLastPara="1" wrap="square" lIns="0" tIns="213975" rIns="0" bIns="0" anchor="t" anchorCtr="0">
            <a:spAutoFit/>
          </a:bodyPr>
          <a:lstStyle/>
          <a:p>
            <a:pPr marL="12700" marR="5080" lvl="0" indent="0" algn="l" rtl="0">
              <a:lnSpc>
                <a:spcPct val="100113"/>
              </a:lnSpc>
              <a:spcBef>
                <a:spcPts val="0"/>
              </a:spcBef>
              <a:spcAft>
                <a:spcPts val="0"/>
              </a:spcAft>
              <a:buNone/>
            </a:pPr>
            <a:r>
              <a:rPr lang="en-US" sz="4800" b="1" dirty="0" smtClean="0">
                <a:solidFill>
                  <a:srgbClr val="DF009D"/>
                </a:solidFill>
                <a:latin typeface="Trebuchet MS"/>
                <a:ea typeface="Trebuchet MS"/>
                <a:cs typeface="Trebuchet MS"/>
                <a:sym typeface="Trebuchet MS"/>
              </a:rPr>
              <a:t>Title : Emergency Response Web-App for Ambulance Drivers</a:t>
            </a:r>
            <a:endParaRPr sz="4800" b="1" dirty="0">
              <a:solidFill>
                <a:srgbClr val="DF009D"/>
              </a:solidFill>
              <a:latin typeface="Trebuchet MS"/>
              <a:ea typeface="Trebuchet MS"/>
              <a:cs typeface="Trebuchet MS"/>
              <a:sym typeface="Trebuchet MS"/>
            </a:endParaRPr>
          </a:p>
        </p:txBody>
      </p:sp>
      <p:sp>
        <p:nvSpPr>
          <p:cNvPr id="46" name="Google Shape;46;p7"/>
          <p:cNvSpPr txBox="1"/>
          <p:nvPr/>
        </p:nvSpPr>
        <p:spPr>
          <a:xfrm>
            <a:off x="16734150" y="10160393"/>
            <a:ext cx="2924700" cy="350700"/>
          </a:xfrm>
          <a:prstGeom prst="rect">
            <a:avLst/>
          </a:prstGeom>
          <a:noFill/>
          <a:ln>
            <a:noFill/>
          </a:ln>
        </p:spPr>
        <p:txBody>
          <a:bodyPr spcFirstLastPara="1" wrap="square" lIns="0" tIns="73025" rIns="0" bIns="0" anchor="t" anchorCtr="0">
            <a:spAutoFit/>
          </a:bodyPr>
          <a:lstStyle/>
          <a:p>
            <a:pPr marL="0" marR="0" lvl="0" indent="0" algn="l" rtl="0">
              <a:lnSpc>
                <a:spcPct val="100000"/>
              </a:lnSpc>
              <a:spcBef>
                <a:spcPts val="475"/>
              </a:spcBef>
              <a:spcAft>
                <a:spcPts val="0"/>
              </a:spcAft>
              <a:buNone/>
            </a:pPr>
            <a:endParaRPr sz="1800">
              <a:latin typeface="Arial"/>
              <a:ea typeface="Arial"/>
              <a:cs typeface="Arial"/>
              <a:sym typeface="Arial"/>
            </a:endParaRPr>
          </a:p>
        </p:txBody>
      </p:sp>
      <p:sp>
        <p:nvSpPr>
          <p:cNvPr id="47" name="Google Shape;47;p7"/>
          <p:cNvSpPr txBox="1"/>
          <p:nvPr/>
        </p:nvSpPr>
        <p:spPr>
          <a:xfrm>
            <a:off x="1113776" y="2901530"/>
            <a:ext cx="9604200" cy="1447171"/>
          </a:xfrm>
          <a:prstGeom prst="rect">
            <a:avLst/>
          </a:prstGeom>
          <a:noFill/>
          <a:ln>
            <a:noFill/>
          </a:ln>
        </p:spPr>
        <p:txBody>
          <a:bodyPr spcFirstLastPara="1" wrap="square" lIns="0" tIns="213975" rIns="0" bIns="0" anchor="t" anchorCtr="0">
            <a:spAutoFit/>
          </a:bodyPr>
          <a:lstStyle/>
          <a:p>
            <a:pPr marL="12700" marR="5080" lvl="0" indent="0" algn="l" rtl="0">
              <a:lnSpc>
                <a:spcPct val="100113"/>
              </a:lnSpc>
              <a:spcBef>
                <a:spcPts val="0"/>
              </a:spcBef>
              <a:spcAft>
                <a:spcPts val="0"/>
              </a:spcAft>
              <a:buNone/>
            </a:pPr>
            <a:r>
              <a:rPr lang="en-US" sz="8000" b="1" dirty="0">
                <a:solidFill>
                  <a:srgbClr val="FFFFFF"/>
                </a:solidFill>
                <a:latin typeface="Trebuchet MS"/>
                <a:ea typeface="Trebuchet MS"/>
                <a:cs typeface="Trebuchet MS"/>
                <a:sym typeface="Trebuchet MS"/>
              </a:rPr>
              <a:t>Team </a:t>
            </a:r>
            <a:r>
              <a:rPr lang="en-US" sz="8000" b="1" i="1" dirty="0" smtClean="0">
                <a:solidFill>
                  <a:srgbClr val="FFFFFF"/>
                </a:solidFill>
                <a:latin typeface="Trebuchet MS"/>
                <a:ea typeface="Trebuchet MS"/>
                <a:cs typeface="Trebuchet MS"/>
                <a:sym typeface="Trebuchet MS"/>
              </a:rPr>
              <a:t>Name</a:t>
            </a:r>
            <a:r>
              <a:rPr lang="en-US" sz="8000" b="1" dirty="0" smtClean="0">
                <a:solidFill>
                  <a:srgbClr val="FFFFFF"/>
                </a:solidFill>
                <a:latin typeface="Trebuchet MS"/>
                <a:ea typeface="Trebuchet MS"/>
                <a:cs typeface="Trebuchet MS"/>
                <a:sym typeface="Trebuchet MS"/>
              </a:rPr>
              <a:t>: Alpha</a:t>
            </a:r>
            <a:endParaRPr sz="8000" dirty="0">
              <a:latin typeface="Trebuchet MS"/>
              <a:ea typeface="Trebuchet MS"/>
              <a:cs typeface="Trebuchet MS"/>
              <a:sym typeface="Trebuchet MS"/>
            </a:endParaRPr>
          </a:p>
        </p:txBody>
      </p:sp>
      <p:pic>
        <p:nvPicPr>
          <p:cNvPr id="48" name="Google Shape;48;p7"/>
          <p:cNvPicPr preferRelativeResize="0"/>
          <p:nvPr/>
        </p:nvPicPr>
        <p:blipFill>
          <a:blip r:embed="rId4">
            <a:alphaModFix/>
          </a:blip>
          <a:stretch>
            <a:fillRect/>
          </a:stretch>
        </p:blipFill>
        <p:spPr>
          <a:xfrm>
            <a:off x="16153423" y="-976450"/>
            <a:ext cx="4527401" cy="4527401"/>
          </a:xfrm>
          <a:prstGeom prst="rect">
            <a:avLst/>
          </a:prstGeom>
          <a:noFill/>
          <a:ln>
            <a:noFill/>
          </a:ln>
        </p:spPr>
      </p:pic>
      <p:pic>
        <p:nvPicPr>
          <p:cNvPr id="8196" name="Picture 4" descr="Hospital ambulance Images | Free Vectors, Stock Photos &amp; PS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68987" y="6512320"/>
            <a:ext cx="10152515" cy="4842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advClick="0" advTm="2000">
        <p:split dir="in"/>
      </p:transition>
    </mc:Choice>
    <mc:Fallback xmlns="">
      <p:transition spd="slow" advClick="0" advTm="2000">
        <p:split dir="in"/>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pic>
        <p:nvPicPr>
          <p:cNvPr id="54" name="Google Shape;54;p8"/>
          <p:cNvPicPr preferRelativeResize="0"/>
          <p:nvPr/>
        </p:nvPicPr>
        <p:blipFill>
          <a:blip r:embed="rId3">
            <a:alphaModFix/>
          </a:blip>
          <a:stretch>
            <a:fillRect/>
          </a:stretch>
        </p:blipFill>
        <p:spPr>
          <a:xfrm>
            <a:off x="0" y="1848184"/>
            <a:ext cx="20221501" cy="11372176"/>
          </a:xfrm>
          <a:prstGeom prst="rect">
            <a:avLst/>
          </a:prstGeom>
          <a:noFill/>
          <a:ln>
            <a:noFill/>
          </a:ln>
        </p:spPr>
      </p:pic>
      <p:sp>
        <p:nvSpPr>
          <p:cNvPr id="55" name="Google Shape;55;p8"/>
          <p:cNvSpPr txBox="1">
            <a:spLocks noGrp="1"/>
          </p:cNvSpPr>
          <p:nvPr>
            <p:ph type="title"/>
          </p:nvPr>
        </p:nvSpPr>
        <p:spPr>
          <a:xfrm>
            <a:off x="8961106" y="4372100"/>
            <a:ext cx="8915889" cy="3705486"/>
          </a:xfrm>
          <a:prstGeom prst="rect">
            <a:avLst/>
          </a:prstGeom>
          <a:noFill/>
          <a:ln>
            <a:noFill/>
          </a:ln>
        </p:spPr>
        <p:txBody>
          <a:bodyPr spcFirstLastPara="1" wrap="square" lIns="0" tIns="12050" rIns="0" bIns="0" anchor="t" anchorCtr="0">
            <a:spAutoFit/>
          </a:bodyPr>
          <a:lstStyle/>
          <a:p>
            <a:pPr marL="12700" lvl="0" algn="ctr"/>
            <a:r>
              <a:rPr lang="en-US" sz="2800" b="0" i="1" dirty="0" smtClean="0">
                <a:solidFill>
                  <a:schemeClr val="bg1"/>
                </a:solidFill>
              </a:rPr>
              <a:t/>
            </a:r>
            <a:br>
              <a:rPr lang="en-US" sz="2800" b="0" i="1" dirty="0" smtClean="0">
                <a:solidFill>
                  <a:schemeClr val="bg1"/>
                </a:solidFill>
              </a:rPr>
            </a:br>
            <a:r>
              <a:rPr lang="en-US" sz="2800" b="0" i="1" dirty="0" smtClean="0">
                <a:solidFill>
                  <a:schemeClr val="bg1"/>
                </a:solidFill>
              </a:rPr>
              <a:t>“Do you know that 40 patients died within 3 weeks in </a:t>
            </a:r>
            <a:r>
              <a:rPr lang="en-US" sz="2800" b="0" i="1" dirty="0" smtClean="0">
                <a:solidFill>
                  <a:schemeClr val="bg1"/>
                </a:solidFill>
              </a:rPr>
              <a:t>England in December 2021”</a:t>
            </a:r>
            <a:r>
              <a:rPr lang="en-US" sz="3600" b="0" dirty="0"/>
              <a:t/>
            </a:r>
            <a:br>
              <a:rPr lang="en-US" sz="3600" b="0" dirty="0"/>
            </a:br>
            <a:r>
              <a:rPr lang="en-US" sz="3600" b="0" dirty="0" smtClean="0"/>
              <a:t/>
            </a:r>
            <a:br>
              <a:rPr lang="en-US" sz="3600" b="0" dirty="0" smtClean="0"/>
            </a:br>
            <a:r>
              <a:rPr lang="en-US" sz="2400" b="0" dirty="0" smtClean="0"/>
              <a:t>The deaths occur due to delays of ambulances and also the unavailability of beds in hospitals and the result is huge number of loss of life. Hence, We identified this problem and find possible solution using Software Development to cater this problem</a:t>
            </a:r>
            <a:endParaRPr sz="3600" b="0" dirty="0"/>
          </a:p>
        </p:txBody>
      </p:sp>
      <p:sp>
        <p:nvSpPr>
          <p:cNvPr id="9" name="Text Placeholder 2"/>
          <p:cNvSpPr>
            <a:spLocks noGrp="1"/>
          </p:cNvSpPr>
          <p:nvPr>
            <p:ph type="body" idx="1"/>
          </p:nvPr>
        </p:nvSpPr>
        <p:spPr>
          <a:xfrm>
            <a:off x="1340273" y="4906537"/>
            <a:ext cx="8366759" cy="4904742"/>
          </a:xfrm>
        </p:spPr>
        <p:txBody>
          <a:bodyPr/>
          <a:lstStyle/>
          <a:p>
            <a:r>
              <a:rPr lang="en-US" dirty="0" err="1" smtClean="0"/>
              <a:t>sds</a:t>
            </a:r>
            <a:endParaRPr lang="en-US" dirty="0"/>
          </a:p>
        </p:txBody>
      </p:sp>
      <p:sp>
        <p:nvSpPr>
          <p:cNvPr id="56" name="Google Shape;56;p8"/>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2</a:t>
            </a:fld>
            <a:endParaRPr sz="1950">
              <a:latin typeface="Trebuchet MS"/>
              <a:ea typeface="Trebuchet MS"/>
              <a:cs typeface="Trebuchet MS"/>
              <a:sym typeface="Trebuchet MS"/>
            </a:endParaRPr>
          </a:p>
        </p:txBody>
      </p:sp>
      <p:pic>
        <p:nvPicPr>
          <p:cNvPr id="57" name="Google Shape;57;p8"/>
          <p:cNvPicPr preferRelativeResize="0"/>
          <p:nvPr/>
        </p:nvPicPr>
        <p:blipFill>
          <a:blip r:embed="rId4">
            <a:alphaModFix/>
          </a:blip>
          <a:stretch>
            <a:fillRect/>
          </a:stretch>
        </p:blipFill>
        <p:spPr>
          <a:xfrm>
            <a:off x="16153423" y="-976450"/>
            <a:ext cx="4527401" cy="4527401"/>
          </a:xfrm>
          <a:prstGeom prst="rect">
            <a:avLst/>
          </a:prstGeom>
          <a:noFill/>
          <a:ln>
            <a:noFill/>
          </a:ln>
        </p:spPr>
      </p:pic>
      <p:sp>
        <p:nvSpPr>
          <p:cNvPr id="8" name="Google Shape;63;p9"/>
          <p:cNvSpPr txBox="1">
            <a:spLocks/>
          </p:cNvSpPr>
          <p:nvPr/>
        </p:nvSpPr>
        <p:spPr>
          <a:xfrm>
            <a:off x="11855337" y="3317598"/>
            <a:ext cx="6021658" cy="1027830"/>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6600" b="1" i="0" u="none" strike="noStrike" cap="none">
                <a:solidFill>
                  <a:srgbClr val="CC0099"/>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a:r>
              <a:rPr lang="en-US" dirty="0" smtClean="0">
                <a:solidFill>
                  <a:srgbClr val="31859C"/>
                </a:solidFill>
                <a:latin typeface="Trebuchet MS"/>
                <a:ea typeface="Trebuchet MS"/>
                <a:cs typeface="Trebuchet MS"/>
                <a:sym typeface="Trebuchet MS"/>
              </a:rPr>
              <a:t>PROBLEM</a:t>
            </a:r>
            <a:endParaRPr lang="en-US" dirty="0">
              <a:solidFill>
                <a:srgbClr val="31859C"/>
              </a:solidFill>
            </a:endParaRPr>
          </a:p>
        </p:txBody>
      </p:sp>
      <p:pic>
        <p:nvPicPr>
          <p:cNvPr id="1026" name="Picture 2" descr="NHS backlog hits 6.6m and ambulance delays worsen amid warning of 'chronic  crisis situation' | The Independen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068466"/>
            <a:ext cx="8501783" cy="59536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advClick="0" advTm="3000">
    <p:split dir="in"/>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63;p9"/>
          <p:cNvSpPr txBox="1">
            <a:spLocks/>
          </p:cNvSpPr>
          <p:nvPr/>
        </p:nvSpPr>
        <p:spPr>
          <a:xfrm>
            <a:off x="10326616" y="1948803"/>
            <a:ext cx="7686745" cy="1027830"/>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6600" b="1" i="0" u="none" strike="noStrike" cap="none">
                <a:solidFill>
                  <a:srgbClr val="CC0099"/>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a:r>
              <a:rPr lang="en-US" dirty="0" smtClean="0">
                <a:latin typeface="Trebuchet MS"/>
                <a:ea typeface="Trebuchet MS"/>
                <a:cs typeface="Trebuchet MS"/>
                <a:sym typeface="Trebuchet MS"/>
              </a:rPr>
              <a:t>CAUSES OF DELAY</a:t>
            </a:r>
            <a:endParaRPr lang="en-US" dirty="0"/>
          </a:p>
        </p:txBody>
      </p:sp>
      <p:pic>
        <p:nvPicPr>
          <p:cNvPr id="2050" name="Picture 2" descr="ER visits are surging, after patients delayed care. But there are no bed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172" y="2763272"/>
            <a:ext cx="9017325" cy="601496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9640497" y="3570992"/>
            <a:ext cx="9058984" cy="5847755"/>
          </a:xfrm>
          <a:prstGeom prst="rect">
            <a:avLst/>
          </a:prstGeom>
          <a:noFill/>
        </p:spPr>
        <p:txBody>
          <a:bodyPr wrap="square" rtlCol="0">
            <a:spAutoFit/>
          </a:bodyPr>
          <a:lstStyle/>
          <a:p>
            <a:pPr marL="457200" indent="-457200">
              <a:buFont typeface="Arial" panose="020B0604020202020204" pitchFamily="34" charset="0"/>
              <a:buChar char="•"/>
            </a:pPr>
            <a:r>
              <a:rPr lang="en-US" sz="2400" dirty="0" smtClean="0">
                <a:solidFill>
                  <a:schemeClr val="bg1"/>
                </a:solidFill>
                <a:latin typeface="Verdana"/>
                <a:ea typeface="Verdana"/>
                <a:cs typeface="Verdana"/>
                <a:sym typeface="Verdana"/>
              </a:rPr>
              <a:t>1.	</a:t>
            </a:r>
            <a:r>
              <a:rPr lang="en-US" sz="2800" dirty="0" smtClean="0">
                <a:solidFill>
                  <a:schemeClr val="bg1"/>
                </a:solidFill>
                <a:latin typeface="Verdana"/>
                <a:ea typeface="Verdana"/>
                <a:cs typeface="Verdana"/>
                <a:sym typeface="Verdana"/>
              </a:rPr>
              <a:t>The Ambulance driver forgets the location 	of the hospital.</a:t>
            </a:r>
          </a:p>
          <a:p>
            <a:pPr marL="457200" indent="-457200">
              <a:buFont typeface="Arial" panose="020B0604020202020204" pitchFamily="34" charset="0"/>
              <a:buChar char="•"/>
            </a:pPr>
            <a:endParaRPr lang="en-US" sz="2800" dirty="0">
              <a:solidFill>
                <a:schemeClr val="bg1"/>
              </a:solidFill>
              <a:latin typeface="Verdana"/>
              <a:ea typeface="Verdana"/>
              <a:cs typeface="Verdana"/>
              <a:sym typeface="Verdana"/>
            </a:endParaRPr>
          </a:p>
          <a:p>
            <a:pPr marL="457200" indent="-457200">
              <a:buFont typeface="Arial" panose="020B0604020202020204" pitchFamily="34" charset="0"/>
              <a:buChar char="•"/>
            </a:pPr>
            <a:r>
              <a:rPr lang="en-US" sz="2800" dirty="0" smtClean="0">
                <a:solidFill>
                  <a:schemeClr val="bg1"/>
                </a:solidFill>
                <a:latin typeface="Verdana"/>
                <a:ea typeface="Verdana"/>
                <a:cs typeface="Verdana"/>
                <a:sym typeface="Verdana"/>
              </a:rPr>
              <a:t>2. The </a:t>
            </a:r>
            <a:r>
              <a:rPr lang="en-US" sz="2800" dirty="0">
                <a:solidFill>
                  <a:schemeClr val="bg1"/>
                </a:solidFill>
                <a:latin typeface="Verdana"/>
                <a:ea typeface="Verdana"/>
                <a:cs typeface="Verdana"/>
                <a:sym typeface="Verdana"/>
              </a:rPr>
              <a:t>Ambulance </a:t>
            </a:r>
            <a:r>
              <a:rPr lang="en-US" sz="2800" dirty="0" smtClean="0">
                <a:solidFill>
                  <a:schemeClr val="bg1"/>
                </a:solidFill>
                <a:latin typeface="Verdana"/>
                <a:ea typeface="Verdana"/>
                <a:cs typeface="Verdana"/>
                <a:sym typeface="Verdana"/>
              </a:rPr>
              <a:t>Driver unable to 	determine whether the hospital will admit 	patient or not.</a:t>
            </a:r>
          </a:p>
          <a:p>
            <a:pPr marL="457200" indent="-457200">
              <a:buFont typeface="Arial" panose="020B0604020202020204" pitchFamily="34" charset="0"/>
              <a:buChar char="•"/>
            </a:pPr>
            <a:endParaRPr lang="en-US" sz="2800" dirty="0">
              <a:solidFill>
                <a:schemeClr val="bg1"/>
              </a:solidFill>
              <a:latin typeface="Verdana"/>
              <a:ea typeface="Verdana"/>
              <a:cs typeface="Verdana"/>
              <a:sym typeface="Verdana"/>
            </a:endParaRPr>
          </a:p>
          <a:p>
            <a:pPr marL="457200" indent="-457200">
              <a:buFont typeface="Arial" panose="020B0604020202020204" pitchFamily="34" charset="0"/>
              <a:buChar char="•"/>
            </a:pPr>
            <a:r>
              <a:rPr lang="en-US" sz="2800" dirty="0" smtClean="0">
                <a:solidFill>
                  <a:schemeClr val="bg1"/>
                </a:solidFill>
                <a:latin typeface="Verdana"/>
                <a:ea typeface="Verdana"/>
                <a:cs typeface="Verdana"/>
                <a:sym typeface="Verdana"/>
              </a:rPr>
              <a:t>3. The hospital cannot admit patient due to 	shortage of beds.</a:t>
            </a:r>
          </a:p>
          <a:p>
            <a:pPr marL="457200" indent="-457200">
              <a:buFont typeface="Arial" panose="020B0604020202020204" pitchFamily="34" charset="0"/>
              <a:buChar char="•"/>
            </a:pPr>
            <a:endParaRPr lang="en-US" sz="2400" dirty="0" smtClean="0">
              <a:solidFill>
                <a:schemeClr val="bg1"/>
              </a:solidFill>
              <a:latin typeface="Verdana"/>
              <a:ea typeface="Verdana"/>
              <a:cs typeface="Verdana"/>
              <a:sym typeface="Verdana"/>
            </a:endParaRPr>
          </a:p>
          <a:p>
            <a:pPr marL="457200" indent="-457200">
              <a:buFont typeface="Arial" panose="020B0604020202020204" pitchFamily="34" charset="0"/>
              <a:buChar char="•"/>
            </a:pPr>
            <a:r>
              <a:rPr lang="en-US" sz="2800" dirty="0">
                <a:solidFill>
                  <a:schemeClr val="bg1"/>
                </a:solidFill>
                <a:latin typeface="Verdana"/>
                <a:ea typeface="Verdana"/>
                <a:cs typeface="Verdana"/>
                <a:sym typeface="Verdana"/>
              </a:rPr>
              <a:t>4.	The driver travels over multiple hospitals until patient will not get admit.</a:t>
            </a:r>
          </a:p>
          <a:p>
            <a:pPr marL="457200" indent="-457200">
              <a:buFont typeface="Arial" panose="020B0604020202020204" pitchFamily="34" charset="0"/>
              <a:buChar char="•"/>
            </a:pPr>
            <a:endParaRPr lang="en-US" sz="2400" dirty="0">
              <a:solidFill>
                <a:schemeClr val="bg1"/>
              </a:solidFill>
              <a:latin typeface="Verdana"/>
              <a:ea typeface="Verdana"/>
              <a:cs typeface="Verdana"/>
              <a:sym typeface="Verdana"/>
            </a:endParaRPr>
          </a:p>
          <a:p>
            <a:pPr marL="457200" indent="-457200">
              <a:buFont typeface="Arial" panose="020B0604020202020204" pitchFamily="34" charset="0"/>
              <a:buChar char="•"/>
            </a:pPr>
            <a:endParaRPr lang="en-US" sz="2000" dirty="0">
              <a:solidFill>
                <a:schemeClr val="bg1"/>
              </a:solidFill>
              <a:latin typeface="Verdana"/>
              <a:ea typeface="Verdana"/>
              <a:cs typeface="Verdana"/>
              <a:sym typeface="Verdana"/>
            </a:endParaRPr>
          </a:p>
        </p:txBody>
      </p:sp>
    </p:spTree>
    <p:extLst>
      <p:ext uri="{BB962C8B-B14F-4D97-AF65-F5344CB8AC3E}">
        <p14:creationId xmlns:p14="http://schemas.microsoft.com/office/powerpoint/2010/main" val="3192454234"/>
      </p:ext>
    </p:extLst>
  </p:cSld>
  <p:clrMapOvr>
    <a:masterClrMapping/>
  </p:clrMapOvr>
  <p:transition spd="med" advClick="0" advTm="3000">
    <p:split dir="in"/>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9"/>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63" name="Google Shape;63;p9"/>
          <p:cNvSpPr txBox="1">
            <a:spLocks noGrp="1"/>
          </p:cNvSpPr>
          <p:nvPr>
            <p:ph type="title"/>
          </p:nvPr>
        </p:nvSpPr>
        <p:spPr>
          <a:xfrm>
            <a:off x="1340273" y="523164"/>
            <a:ext cx="6021658" cy="102783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smtClean="0">
                <a:latin typeface="Trebuchet MS"/>
                <a:ea typeface="Trebuchet MS"/>
                <a:cs typeface="Trebuchet MS"/>
                <a:sym typeface="Trebuchet MS"/>
              </a:rPr>
              <a:t>Solution</a:t>
            </a:r>
            <a:endParaRPr dirty="0"/>
          </a:p>
        </p:txBody>
      </p:sp>
      <p:sp>
        <p:nvSpPr>
          <p:cNvPr id="2" name="Text Placeholder 1"/>
          <p:cNvSpPr>
            <a:spLocks noGrp="1"/>
          </p:cNvSpPr>
          <p:nvPr>
            <p:ph type="body" idx="1"/>
          </p:nvPr>
        </p:nvSpPr>
        <p:spPr>
          <a:xfrm>
            <a:off x="1087815" y="1782448"/>
            <a:ext cx="8818184" cy="9048631"/>
          </a:xfrm>
        </p:spPr>
        <p:txBody>
          <a:bodyPr/>
          <a:lstStyle/>
          <a:p>
            <a:r>
              <a:rPr lang="en-US" sz="2800" dirty="0" smtClean="0">
                <a:solidFill>
                  <a:schemeClr val="bg1"/>
                </a:solidFill>
              </a:rPr>
              <a:t>1.	There will be a web-App product for an emergency 	response to the ambulance driver</a:t>
            </a:r>
          </a:p>
          <a:p>
            <a:endParaRPr lang="en-US" sz="2800" dirty="0">
              <a:solidFill>
                <a:schemeClr val="bg1"/>
              </a:solidFill>
            </a:endParaRPr>
          </a:p>
          <a:p>
            <a:r>
              <a:rPr lang="en-US" sz="2800" dirty="0" smtClean="0">
                <a:solidFill>
                  <a:schemeClr val="bg1"/>
                </a:solidFill>
              </a:rPr>
              <a:t>2.	The Driver contains an application that is made up of 	two screens.</a:t>
            </a:r>
          </a:p>
          <a:p>
            <a:endParaRPr lang="en-US" sz="2800" dirty="0">
              <a:solidFill>
                <a:schemeClr val="bg1"/>
              </a:solidFill>
            </a:endParaRPr>
          </a:p>
          <a:p>
            <a:r>
              <a:rPr lang="en-US" sz="2800" dirty="0" smtClean="0">
                <a:solidFill>
                  <a:schemeClr val="bg1"/>
                </a:solidFill>
              </a:rPr>
              <a:t>3.	</a:t>
            </a:r>
            <a:r>
              <a:rPr lang="en-US" sz="2800" b="1" dirty="0" smtClean="0">
                <a:solidFill>
                  <a:srgbClr val="31859C"/>
                </a:solidFill>
              </a:rPr>
              <a:t>First: </a:t>
            </a:r>
            <a:r>
              <a:rPr lang="en-US" sz="2800" dirty="0">
                <a:solidFill>
                  <a:schemeClr val="bg1"/>
                </a:solidFill>
              </a:rPr>
              <a:t> </a:t>
            </a:r>
            <a:r>
              <a:rPr lang="en-US" sz="2800" dirty="0" smtClean="0">
                <a:solidFill>
                  <a:schemeClr val="bg1"/>
                </a:solidFill>
              </a:rPr>
              <a:t>This screen will show all the nearby hospitals 	with allocated and free beds.</a:t>
            </a:r>
          </a:p>
          <a:p>
            <a:endParaRPr lang="en-US" sz="2800" dirty="0" smtClean="0">
              <a:solidFill>
                <a:schemeClr val="bg1"/>
              </a:solidFill>
            </a:endParaRPr>
          </a:p>
          <a:p>
            <a:r>
              <a:rPr lang="en-US" sz="2800" dirty="0" smtClean="0">
                <a:solidFill>
                  <a:schemeClr val="bg1"/>
                </a:solidFill>
              </a:rPr>
              <a:t>4.	</a:t>
            </a:r>
            <a:r>
              <a:rPr lang="en-US" sz="2800" b="1" dirty="0" smtClean="0">
                <a:solidFill>
                  <a:srgbClr val="31859C"/>
                </a:solidFill>
              </a:rPr>
              <a:t>second:</a:t>
            </a:r>
            <a:r>
              <a:rPr lang="en-US" sz="2800" b="1" dirty="0" smtClean="0">
                <a:solidFill>
                  <a:schemeClr val="bg1"/>
                </a:solidFill>
              </a:rPr>
              <a:t> </a:t>
            </a:r>
            <a:r>
              <a:rPr lang="en-US" sz="2800" dirty="0" smtClean="0">
                <a:solidFill>
                  <a:schemeClr val="bg1"/>
                </a:solidFill>
              </a:rPr>
              <a:t>This screen contains the form filled by the 	driver so that hospital can determine that condition 	and situation of patient</a:t>
            </a:r>
          </a:p>
          <a:p>
            <a:endParaRPr lang="en-US" sz="2800" dirty="0">
              <a:solidFill>
                <a:schemeClr val="bg1"/>
              </a:solidFill>
            </a:endParaRPr>
          </a:p>
          <a:p>
            <a:r>
              <a:rPr lang="en-US" sz="2800" dirty="0" smtClean="0">
                <a:solidFill>
                  <a:schemeClr val="bg1"/>
                </a:solidFill>
              </a:rPr>
              <a:t>5.	The Hospital contains a web application. This 	stockholder also contains two pages.</a:t>
            </a:r>
          </a:p>
          <a:p>
            <a:endParaRPr lang="en-US" sz="2800" dirty="0" smtClean="0">
              <a:solidFill>
                <a:schemeClr val="bg1"/>
              </a:solidFill>
            </a:endParaRPr>
          </a:p>
          <a:p>
            <a:r>
              <a:rPr lang="en-US" sz="2800" dirty="0" smtClean="0">
                <a:solidFill>
                  <a:schemeClr val="bg1"/>
                </a:solidFill>
              </a:rPr>
              <a:t>6.	</a:t>
            </a:r>
            <a:r>
              <a:rPr lang="en-US" sz="2800" b="1" dirty="0" smtClean="0">
                <a:solidFill>
                  <a:srgbClr val="31859C"/>
                </a:solidFill>
              </a:rPr>
              <a:t>First</a:t>
            </a:r>
            <a:r>
              <a:rPr lang="en-US" sz="2800" dirty="0" smtClean="0">
                <a:solidFill>
                  <a:schemeClr val="bg1"/>
                </a:solidFill>
              </a:rPr>
              <a:t>:  The ambulances coming toward that hospital</a:t>
            </a:r>
          </a:p>
          <a:p>
            <a:r>
              <a:rPr lang="en-US" sz="2800" dirty="0" smtClean="0">
                <a:solidFill>
                  <a:schemeClr val="bg1"/>
                </a:solidFill>
              </a:rPr>
              <a:t>		</a:t>
            </a:r>
            <a:r>
              <a:rPr lang="en-US" sz="2800" b="1" dirty="0" smtClean="0">
                <a:solidFill>
                  <a:srgbClr val="31859C"/>
                </a:solidFill>
              </a:rPr>
              <a:t>Second:  </a:t>
            </a:r>
            <a:r>
              <a:rPr lang="en-US" sz="2800" dirty="0">
                <a:solidFill>
                  <a:schemeClr val="bg1"/>
                </a:solidFill>
              </a:rPr>
              <a:t>Data </a:t>
            </a:r>
            <a:r>
              <a:rPr lang="en-US" sz="2800" dirty="0" smtClean="0">
                <a:solidFill>
                  <a:schemeClr val="bg1"/>
                </a:solidFill>
              </a:rPr>
              <a:t>sent </a:t>
            </a:r>
            <a:r>
              <a:rPr lang="en-US" sz="2800" dirty="0">
                <a:solidFill>
                  <a:schemeClr val="bg1"/>
                </a:solidFill>
              </a:rPr>
              <a:t>by driver This help to provide  	availability of </a:t>
            </a:r>
            <a:r>
              <a:rPr lang="en-US" sz="2800" dirty="0" smtClean="0">
                <a:solidFill>
                  <a:schemeClr val="bg1"/>
                </a:solidFill>
              </a:rPr>
              <a:t>equipment</a:t>
            </a:r>
            <a:endParaRPr lang="en-US" sz="2800" dirty="0">
              <a:solidFill>
                <a:schemeClr val="bg1"/>
              </a:solidFill>
            </a:endParaRPr>
          </a:p>
          <a:p>
            <a:endParaRPr lang="en-US" sz="2800" dirty="0" smtClean="0">
              <a:solidFill>
                <a:schemeClr val="bg1"/>
              </a:solidFill>
            </a:endParaRPr>
          </a:p>
          <a:p>
            <a:endParaRPr lang="en-US" sz="2800" dirty="0">
              <a:solidFill>
                <a:schemeClr val="bg1"/>
              </a:solidFill>
            </a:endParaRPr>
          </a:p>
        </p:txBody>
      </p:sp>
      <p:sp>
        <p:nvSpPr>
          <p:cNvPr id="64" name="Google Shape;64;p9"/>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4</a:t>
            </a:fld>
            <a:endParaRPr sz="1950">
              <a:latin typeface="Trebuchet MS"/>
              <a:ea typeface="Trebuchet MS"/>
              <a:cs typeface="Trebuchet MS"/>
              <a:sym typeface="Trebuchet MS"/>
            </a:endParaRPr>
          </a:p>
        </p:txBody>
      </p:sp>
      <p:pic>
        <p:nvPicPr>
          <p:cNvPr id="65" name="Google Shape;65;p9"/>
          <p:cNvPicPr preferRelativeResize="0"/>
          <p:nvPr/>
        </p:nvPicPr>
        <p:blipFill>
          <a:blip r:embed="rId4">
            <a:alphaModFix/>
          </a:blip>
          <a:stretch>
            <a:fillRect/>
          </a:stretch>
        </p:blipFill>
        <p:spPr>
          <a:xfrm rot="5400000">
            <a:off x="10144463" y="1279400"/>
            <a:ext cx="11372175" cy="8781899"/>
          </a:xfrm>
          <a:prstGeom prst="rect">
            <a:avLst/>
          </a:prstGeom>
          <a:noFill/>
          <a:ln>
            <a:noFill/>
          </a:ln>
        </p:spPr>
      </p:pic>
      <p:sp>
        <p:nvSpPr>
          <p:cNvPr id="66" name="Google Shape;66;p9"/>
          <p:cNvSpPr txBox="1"/>
          <p:nvPr/>
        </p:nvSpPr>
        <p:spPr>
          <a:xfrm>
            <a:off x="9906001" y="5487205"/>
            <a:ext cx="6391800" cy="366300"/>
          </a:xfrm>
          <a:prstGeom prst="rect">
            <a:avLst/>
          </a:prstGeom>
          <a:noFill/>
          <a:ln>
            <a:noFill/>
          </a:ln>
        </p:spPr>
        <p:txBody>
          <a:bodyPr spcFirstLastPara="1" wrap="square" lIns="0" tIns="12050" rIns="0" bIns="0" anchor="t" anchorCtr="0">
            <a:spAutoFit/>
          </a:bodyPr>
          <a:lstStyle/>
          <a:p>
            <a:pPr marL="12700" marR="5080" lvl="0" indent="0" algn="l" rtl="0">
              <a:lnSpc>
                <a:spcPct val="122100"/>
              </a:lnSpc>
              <a:spcBef>
                <a:spcPts val="0"/>
              </a:spcBef>
              <a:spcAft>
                <a:spcPts val="0"/>
              </a:spcAft>
              <a:buNone/>
            </a:pPr>
            <a:endParaRPr sz="2300">
              <a:latin typeface="Arial"/>
              <a:ea typeface="Arial"/>
              <a:cs typeface="Arial"/>
              <a:sym typeface="Arial"/>
            </a:endParaRPr>
          </a:p>
        </p:txBody>
      </p:sp>
      <p:pic>
        <p:nvPicPr>
          <p:cNvPr id="67" name="Google Shape;67;p9"/>
          <p:cNvPicPr preferRelativeResize="0"/>
          <p:nvPr/>
        </p:nvPicPr>
        <p:blipFill>
          <a:blip r:embed="rId5">
            <a:alphaModFix/>
          </a:blip>
          <a:stretch>
            <a:fillRect/>
          </a:stretch>
        </p:blipFill>
        <p:spPr>
          <a:xfrm>
            <a:off x="16153423" y="-976450"/>
            <a:ext cx="4527401" cy="4527401"/>
          </a:xfrm>
          <a:prstGeom prst="rect">
            <a:avLst/>
          </a:prstGeom>
          <a:noFill/>
          <a:ln>
            <a:noFill/>
          </a:ln>
        </p:spPr>
      </p:pic>
      <p:pic>
        <p:nvPicPr>
          <p:cNvPr id="3" name="Picture 2" descr="Medical Research Isometric, Vector Illustration. Hospital Teamwork with  Patient, Healthcare Development Stock Vector - Illustration of medicine,  communication: 18094260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54224" y="2599780"/>
            <a:ext cx="9767276" cy="65074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advClick="0" advTm="3000">
    <p:split dir="in"/>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1986" y="1013618"/>
            <a:ext cx="11369173" cy="2031325"/>
          </a:xfrm>
        </p:spPr>
        <p:txBody>
          <a:bodyPr/>
          <a:lstStyle/>
          <a:p>
            <a:r>
              <a:rPr lang="en-US" dirty="0" smtClean="0"/>
              <a:t>PRODUCT DESIGN</a:t>
            </a:r>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514" r="1842"/>
          <a:stretch/>
        </p:blipFill>
        <p:spPr>
          <a:xfrm>
            <a:off x="0" y="2548931"/>
            <a:ext cx="20104100" cy="7422525"/>
          </a:xfrm>
          <a:prstGeom prst="rect">
            <a:avLst/>
          </a:prstGeom>
        </p:spPr>
      </p:pic>
    </p:spTree>
    <p:extLst>
      <p:ext uri="{BB962C8B-B14F-4D97-AF65-F5344CB8AC3E}">
        <p14:creationId xmlns:p14="http://schemas.microsoft.com/office/powerpoint/2010/main" val="3787197040"/>
      </p:ext>
    </p:extLst>
  </p:cSld>
  <p:clrMapOvr>
    <a:masterClrMapping/>
  </p:clrMapOvr>
  <p:transition spd="med" advClick="0" advTm="3000">
    <p:split dir="in"/>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0"/>
          <p:cNvPicPr preferRelativeResize="0"/>
          <p:nvPr/>
        </p:nvPicPr>
        <p:blipFill>
          <a:blip r:embed="rId3">
            <a:alphaModFix/>
          </a:blip>
          <a:stretch>
            <a:fillRect/>
          </a:stretch>
        </p:blipFill>
        <p:spPr>
          <a:xfrm>
            <a:off x="0" y="-62825"/>
            <a:ext cx="20221502" cy="11416100"/>
          </a:xfrm>
          <a:prstGeom prst="rect">
            <a:avLst/>
          </a:prstGeom>
          <a:noFill/>
          <a:ln>
            <a:noFill/>
          </a:ln>
        </p:spPr>
      </p:pic>
      <p:pic>
        <p:nvPicPr>
          <p:cNvPr id="73" name="Google Shape;73;p10"/>
          <p:cNvPicPr preferRelativeResize="0"/>
          <p:nvPr/>
        </p:nvPicPr>
        <p:blipFill>
          <a:blip r:embed="rId4">
            <a:alphaModFix/>
          </a:blip>
          <a:stretch>
            <a:fillRect/>
          </a:stretch>
        </p:blipFill>
        <p:spPr>
          <a:xfrm>
            <a:off x="-388375" y="5329325"/>
            <a:ext cx="21960151" cy="8781899"/>
          </a:xfrm>
          <a:prstGeom prst="rect">
            <a:avLst/>
          </a:prstGeom>
          <a:noFill/>
          <a:ln>
            <a:noFill/>
          </a:ln>
        </p:spPr>
      </p:pic>
      <p:sp>
        <p:nvSpPr>
          <p:cNvPr id="74" name="Google Shape;74;p10"/>
          <p:cNvSpPr txBox="1">
            <a:spLocks noGrp="1"/>
          </p:cNvSpPr>
          <p:nvPr>
            <p:ph type="title"/>
          </p:nvPr>
        </p:nvSpPr>
        <p:spPr>
          <a:xfrm>
            <a:off x="6270800" y="2522851"/>
            <a:ext cx="8641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a:latin typeface="Trebuchet MS"/>
                <a:ea typeface="Trebuchet MS"/>
                <a:cs typeface="Trebuchet MS"/>
                <a:sym typeface="Trebuchet MS"/>
              </a:rPr>
              <a:t>The Business Model</a:t>
            </a:r>
            <a:endParaRPr dirty="0"/>
          </a:p>
        </p:txBody>
      </p:sp>
      <p:sp>
        <p:nvSpPr>
          <p:cNvPr id="75" name="Google Shape;75;p10"/>
          <p:cNvSpPr txBox="1"/>
          <p:nvPr/>
        </p:nvSpPr>
        <p:spPr>
          <a:xfrm>
            <a:off x="6960909" y="6427465"/>
            <a:ext cx="1323300" cy="555300"/>
          </a:xfrm>
          <a:prstGeom prst="rect">
            <a:avLst/>
          </a:prstGeom>
          <a:noFill/>
          <a:ln>
            <a:noFill/>
          </a:ln>
        </p:spPr>
        <p:txBody>
          <a:bodyPr spcFirstLastPara="1" wrap="square" lIns="0" tIns="275575" rIns="0" bIns="0" anchor="t" anchorCtr="0">
            <a:spAutoFit/>
          </a:bodyPr>
          <a:lstStyle/>
          <a:p>
            <a:pPr marL="12700" marR="0" lvl="0" indent="0" algn="l" rtl="0">
              <a:lnSpc>
                <a:spcPct val="100000"/>
              </a:lnSpc>
              <a:spcBef>
                <a:spcPts val="830"/>
              </a:spcBef>
              <a:spcAft>
                <a:spcPts val="0"/>
              </a:spcAft>
              <a:buNone/>
            </a:pPr>
            <a:endParaRPr sz="1800">
              <a:latin typeface="Arial"/>
              <a:ea typeface="Arial"/>
              <a:cs typeface="Arial"/>
              <a:sym typeface="Arial"/>
            </a:endParaRPr>
          </a:p>
        </p:txBody>
      </p:sp>
      <p:pic>
        <p:nvPicPr>
          <p:cNvPr id="76" name="Google Shape;76;p10"/>
          <p:cNvPicPr preferRelativeResize="0"/>
          <p:nvPr/>
        </p:nvPicPr>
        <p:blipFill>
          <a:blip r:embed="rId5">
            <a:alphaModFix/>
          </a:blip>
          <a:stretch>
            <a:fillRect/>
          </a:stretch>
        </p:blipFill>
        <p:spPr>
          <a:xfrm>
            <a:off x="16153423" y="-976450"/>
            <a:ext cx="4527401" cy="4527401"/>
          </a:xfrm>
          <a:prstGeom prst="rect">
            <a:avLst/>
          </a:prstGeom>
          <a:noFill/>
          <a:ln>
            <a:noFill/>
          </a:ln>
        </p:spPr>
      </p:pic>
      <p:sp>
        <p:nvSpPr>
          <p:cNvPr id="7" name="TextBox 6"/>
          <p:cNvSpPr txBox="1"/>
          <p:nvPr/>
        </p:nvSpPr>
        <p:spPr>
          <a:xfrm>
            <a:off x="1695059" y="3935777"/>
            <a:ext cx="16831384" cy="2246769"/>
          </a:xfrm>
          <a:prstGeom prst="rect">
            <a:avLst/>
          </a:prstGeom>
          <a:noFill/>
        </p:spPr>
        <p:txBody>
          <a:bodyPr wrap="square" rtlCol="0">
            <a:spAutoFit/>
          </a:bodyPr>
          <a:lstStyle/>
          <a:p>
            <a:pPr marL="457200" indent="-457200" algn="ctr">
              <a:buFont typeface="Arial" panose="020B0604020202020204" pitchFamily="34" charset="0"/>
              <a:buChar char="•"/>
            </a:pPr>
            <a:r>
              <a:rPr lang="en-US" sz="2800" dirty="0" smtClean="0">
                <a:solidFill>
                  <a:schemeClr val="bg1"/>
                </a:solidFill>
                <a:latin typeface="Verdana"/>
                <a:ea typeface="Verdana"/>
                <a:cs typeface="Verdana"/>
                <a:sym typeface="Verdana"/>
              </a:rPr>
              <a:t>The Provided product is basically a service-based platform where we provide our stakeholders’ availability with confidentiality. The users can ask for trail version of our product and afterwards, The product needs monthly subscription by the user. The revenue will be generated through every driver and makes company a profitable business</a:t>
            </a:r>
            <a:r>
              <a:rPr lang="en-US" sz="2800" dirty="0" smtClean="0">
                <a:solidFill>
                  <a:schemeClr val="bg1"/>
                </a:solidFill>
                <a:latin typeface="Verdana"/>
                <a:ea typeface="Verdana"/>
                <a:cs typeface="Verdana"/>
                <a:sym typeface="Verdana"/>
              </a:rPr>
              <a:t>.</a:t>
            </a:r>
          </a:p>
        </p:txBody>
      </p:sp>
      <p:pic>
        <p:nvPicPr>
          <p:cNvPr id="7174" name="Picture 6" descr="Basic Concepts of Revenue: Total, Average and Marginal Revenu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89590" y="6121918"/>
            <a:ext cx="9642322" cy="52166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350520" y="6665283"/>
            <a:ext cx="5440913" cy="2462213"/>
          </a:xfrm>
          <a:prstGeom prst="rect">
            <a:avLst/>
          </a:prstGeom>
          <a:noFill/>
        </p:spPr>
        <p:txBody>
          <a:bodyPr wrap="none" rtlCol="0">
            <a:spAutoFit/>
          </a:bodyPr>
          <a:lstStyle/>
          <a:p>
            <a:r>
              <a:rPr lang="en-US" sz="2800" dirty="0" smtClean="0">
                <a:solidFill>
                  <a:srgbClr val="CC0099"/>
                </a:solidFill>
              </a:rPr>
              <a:t>DRIVER INTEREST:</a:t>
            </a:r>
          </a:p>
          <a:p>
            <a:r>
              <a:rPr lang="en-US" sz="2800" dirty="0" smtClean="0">
                <a:solidFill>
                  <a:schemeClr val="bg1"/>
                </a:solidFill>
              </a:rPr>
              <a:t>1.Ease of communication</a:t>
            </a:r>
          </a:p>
          <a:p>
            <a:r>
              <a:rPr lang="en-US" sz="2800" dirty="0" smtClean="0">
                <a:solidFill>
                  <a:schemeClr val="bg1"/>
                </a:solidFill>
              </a:rPr>
              <a:t>2.Time saving </a:t>
            </a:r>
          </a:p>
          <a:p>
            <a:r>
              <a:rPr lang="en-US" sz="2800" dirty="0" smtClean="0">
                <a:solidFill>
                  <a:schemeClr val="bg1"/>
                </a:solidFill>
              </a:rPr>
              <a:t>3. Predict which hospital to move</a:t>
            </a:r>
          </a:p>
          <a:p>
            <a:r>
              <a:rPr lang="en-US" sz="2800" dirty="0" smtClean="0">
                <a:solidFill>
                  <a:schemeClr val="bg1"/>
                </a:solidFill>
              </a:rPr>
              <a:t>4. Reward for saving life</a:t>
            </a:r>
          </a:p>
          <a:p>
            <a:endParaRPr lang="en-US" dirty="0">
              <a:solidFill>
                <a:srgbClr val="FF0000"/>
              </a:solidFill>
            </a:endParaRPr>
          </a:p>
        </p:txBody>
      </p:sp>
      <p:sp>
        <p:nvSpPr>
          <p:cNvPr id="10" name="TextBox 9"/>
          <p:cNvSpPr txBox="1"/>
          <p:nvPr/>
        </p:nvSpPr>
        <p:spPr>
          <a:xfrm>
            <a:off x="14855449" y="6426397"/>
            <a:ext cx="5442516" cy="3323987"/>
          </a:xfrm>
          <a:prstGeom prst="rect">
            <a:avLst/>
          </a:prstGeom>
          <a:noFill/>
        </p:spPr>
        <p:txBody>
          <a:bodyPr wrap="none" rtlCol="0">
            <a:spAutoFit/>
          </a:bodyPr>
          <a:lstStyle/>
          <a:p>
            <a:r>
              <a:rPr lang="en-US" sz="2800" dirty="0" smtClean="0">
                <a:solidFill>
                  <a:srgbClr val="CC0099"/>
                </a:solidFill>
              </a:rPr>
              <a:t>HOSPITAL INTEREST:</a:t>
            </a:r>
          </a:p>
          <a:p>
            <a:r>
              <a:rPr lang="en-US" sz="2800" dirty="0" smtClean="0">
                <a:solidFill>
                  <a:schemeClr val="bg1"/>
                </a:solidFill>
              </a:rPr>
              <a:t>1. Ease of communication.</a:t>
            </a:r>
          </a:p>
          <a:p>
            <a:r>
              <a:rPr lang="en-US" sz="2800" dirty="0" smtClean="0">
                <a:solidFill>
                  <a:schemeClr val="bg1"/>
                </a:solidFill>
              </a:rPr>
              <a:t>2. Easily Share and get details.</a:t>
            </a:r>
          </a:p>
          <a:p>
            <a:r>
              <a:rPr lang="en-US" sz="2800" dirty="0" smtClean="0">
                <a:solidFill>
                  <a:schemeClr val="bg1"/>
                </a:solidFill>
              </a:rPr>
              <a:t>3. Determines which ambulance</a:t>
            </a:r>
            <a:endParaRPr lang="en-US" sz="2800" dirty="0">
              <a:solidFill>
                <a:schemeClr val="bg1"/>
              </a:solidFill>
            </a:endParaRPr>
          </a:p>
          <a:p>
            <a:r>
              <a:rPr lang="en-US" sz="2800" dirty="0" smtClean="0">
                <a:solidFill>
                  <a:schemeClr val="bg1"/>
                </a:solidFill>
              </a:rPr>
              <a:t>    moving toward the hospital.</a:t>
            </a:r>
          </a:p>
          <a:p>
            <a:r>
              <a:rPr lang="en-US" sz="2800" dirty="0" smtClean="0">
                <a:solidFill>
                  <a:schemeClr val="bg1"/>
                </a:solidFill>
              </a:rPr>
              <a:t>4. Maintain Availability for patient</a:t>
            </a:r>
          </a:p>
          <a:p>
            <a:endParaRPr lang="en-US" sz="2800" dirty="0" smtClean="0">
              <a:solidFill>
                <a:schemeClr val="bg1"/>
              </a:solidFill>
            </a:endParaRPr>
          </a:p>
          <a:p>
            <a:endParaRPr lang="en-US" dirty="0" smtClean="0">
              <a:solidFill>
                <a:srgbClr val="FF0000"/>
              </a:solidFill>
            </a:endParaRPr>
          </a:p>
        </p:txBody>
      </p:sp>
    </p:spTree>
  </p:cSld>
  <p:clrMapOvr>
    <a:masterClrMapping/>
  </p:clrMapOvr>
  <p:transition spd="med" advClick="0" advTm="3000">
    <p:split dir="in"/>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1"/>
          <p:cNvPicPr preferRelativeResize="0"/>
          <p:nvPr/>
        </p:nvPicPr>
        <p:blipFill>
          <a:blip r:embed="rId5">
            <a:alphaModFix/>
          </a:blip>
          <a:stretch>
            <a:fillRect/>
          </a:stretch>
        </p:blipFill>
        <p:spPr>
          <a:xfrm>
            <a:off x="0" y="-62825"/>
            <a:ext cx="20221502" cy="11416100"/>
          </a:xfrm>
          <a:prstGeom prst="rect">
            <a:avLst/>
          </a:prstGeom>
          <a:noFill/>
          <a:ln>
            <a:noFill/>
          </a:ln>
        </p:spPr>
      </p:pic>
      <p:pic>
        <p:nvPicPr>
          <p:cNvPr id="82" name="Google Shape;82;p11"/>
          <p:cNvPicPr preferRelativeResize="0"/>
          <p:nvPr/>
        </p:nvPicPr>
        <p:blipFill>
          <a:blip r:embed="rId6">
            <a:alphaModFix/>
          </a:blip>
          <a:stretch>
            <a:fillRect/>
          </a:stretch>
        </p:blipFill>
        <p:spPr>
          <a:xfrm rot="-5400000">
            <a:off x="10268566" y="1226363"/>
            <a:ext cx="11439498" cy="8726476"/>
          </a:xfrm>
          <a:prstGeom prst="rect">
            <a:avLst/>
          </a:prstGeom>
          <a:noFill/>
          <a:ln>
            <a:noFill/>
          </a:ln>
        </p:spPr>
      </p:pic>
      <p:sp>
        <p:nvSpPr>
          <p:cNvPr id="84" name="Google Shape;84;p11"/>
          <p:cNvSpPr txBox="1">
            <a:spLocks noGrp="1"/>
          </p:cNvSpPr>
          <p:nvPr>
            <p:ph type="title"/>
          </p:nvPr>
        </p:nvSpPr>
        <p:spPr>
          <a:xfrm rot="16200000">
            <a:off x="-1377355" y="2955034"/>
            <a:ext cx="11108200" cy="2228159"/>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sz="7200" dirty="0" smtClean="0">
                <a:solidFill>
                  <a:schemeClr val="bg1"/>
                </a:solidFill>
              </a:rPr>
              <a:t>VIDEO </a:t>
            </a:r>
            <a:br>
              <a:rPr lang="en-US" sz="7200" dirty="0" smtClean="0">
                <a:solidFill>
                  <a:schemeClr val="bg1"/>
                </a:solidFill>
              </a:rPr>
            </a:br>
            <a:r>
              <a:rPr lang="en-US" sz="7200" dirty="0" smtClean="0">
                <a:solidFill>
                  <a:schemeClr val="bg1"/>
                </a:solidFill>
              </a:rPr>
              <a:t>PRESENTATION</a:t>
            </a:r>
            <a:endParaRPr sz="7200" dirty="0">
              <a:solidFill>
                <a:schemeClr val="bg1"/>
              </a:solidFill>
            </a:endParaRPr>
          </a:p>
        </p:txBody>
      </p:sp>
      <p:pic>
        <p:nvPicPr>
          <p:cNvPr id="2" name="Emergency App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8824190" y="-47585"/>
            <a:ext cx="11397312" cy="11397312"/>
          </a:xfrm>
          <a:prstGeom prst="rect">
            <a:avLst/>
          </a:prstGeom>
        </p:spPr>
      </p:pic>
      <p:pic>
        <p:nvPicPr>
          <p:cNvPr id="83" name="Google Shape;83;p11"/>
          <p:cNvPicPr preferRelativeResize="0"/>
          <p:nvPr/>
        </p:nvPicPr>
        <p:blipFill>
          <a:blip r:embed="rId8">
            <a:alphaModFix/>
          </a:blip>
          <a:stretch>
            <a:fillRect/>
          </a:stretch>
        </p:blipFill>
        <p:spPr>
          <a:xfrm>
            <a:off x="16153423" y="-976450"/>
            <a:ext cx="4527401" cy="4527401"/>
          </a:xfrm>
          <a:prstGeom prst="rect">
            <a:avLst/>
          </a:prstGeom>
          <a:noFill/>
          <a:ln>
            <a:noFill/>
          </a:ln>
        </p:spPr>
      </p:pic>
    </p:spTree>
  </p:cSld>
  <p:clrMapOvr>
    <a:masterClrMapping/>
  </p:clrMapOvr>
  <p:transition spd="med" advClick="0" advTm="3000">
    <p:split dir="in"/>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81;p11"/>
          <p:cNvPicPr preferRelativeResize="0"/>
          <p:nvPr/>
        </p:nvPicPr>
        <p:blipFill>
          <a:blip r:embed="rId2">
            <a:alphaModFix/>
          </a:blip>
          <a:stretch>
            <a:fillRect/>
          </a:stretch>
        </p:blipFill>
        <p:spPr>
          <a:xfrm>
            <a:off x="0" y="-62825"/>
            <a:ext cx="20221502" cy="11416100"/>
          </a:xfrm>
          <a:prstGeom prst="rect">
            <a:avLst/>
          </a:prstGeom>
          <a:noFill/>
          <a:ln>
            <a:noFill/>
          </a:ln>
        </p:spPr>
      </p:pic>
      <p:pic>
        <p:nvPicPr>
          <p:cNvPr id="3" name="Google Shape;83;p11"/>
          <p:cNvPicPr preferRelativeResize="0"/>
          <p:nvPr/>
        </p:nvPicPr>
        <p:blipFill>
          <a:blip r:embed="rId3">
            <a:alphaModFix/>
          </a:blip>
          <a:stretch>
            <a:fillRect/>
          </a:stretch>
        </p:blipFill>
        <p:spPr>
          <a:xfrm>
            <a:off x="16153423" y="-976450"/>
            <a:ext cx="4527401" cy="4527401"/>
          </a:xfrm>
          <a:prstGeom prst="rect">
            <a:avLst/>
          </a:prstGeom>
          <a:noFill/>
          <a:ln>
            <a:noFill/>
          </a:ln>
        </p:spPr>
      </p:pic>
      <p:pic>
        <p:nvPicPr>
          <p:cNvPr id="6146" name="Picture 2" descr="Thank You Icon, Transparent Thank You.PNG Images &amp; Vector - FreeIconsPN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814658" y="1743784"/>
            <a:ext cx="8592185" cy="718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365353"/>
      </p:ext>
    </p:extLst>
  </p:cSld>
  <p:clrMapOvr>
    <a:masterClrMapping/>
  </p:clrMapOvr>
  <p:transition spd="med" advClick="0" advTm="3000">
    <p:split dir="in"/>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TotalTime>
  <Words>140</Words>
  <Application>Microsoft Office PowerPoint</Application>
  <PresentationFormat>Custom</PresentationFormat>
  <Paragraphs>43</Paragraphs>
  <Slides>8</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Trebuchet MS</vt:lpstr>
      <vt:lpstr>Verdana</vt:lpstr>
      <vt:lpstr>Office Theme</vt:lpstr>
      <vt:lpstr>PowerPoint Presentation</vt:lpstr>
      <vt:lpstr> “Do you know that 40 patients died within 3 weeks in England in December 2021”  The deaths occur due to delays of ambulances and also the unavailability of beds in hospitals and the result is huge number of loss of life. Hence, We identified this problem and find possible solution using Software Development to cater this problem</vt:lpstr>
      <vt:lpstr>PowerPoint Presentation</vt:lpstr>
      <vt:lpstr>Solution</vt:lpstr>
      <vt:lpstr>PRODUCT DESIGN</vt:lpstr>
      <vt:lpstr>The Business Model</vt:lpstr>
      <vt:lpstr>VIDEO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 laptop</dc:creator>
  <cp:lastModifiedBy>kk</cp:lastModifiedBy>
  <cp:revision>24</cp:revision>
  <dcterms:modified xsi:type="dcterms:W3CDTF">2022-10-16T08:28:37Z</dcterms:modified>
</cp:coreProperties>
</file>